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1"/>
  </p:notesMasterIdLst>
  <p:sldIdLst>
    <p:sldId id="256" r:id="rId2"/>
    <p:sldId id="295" r:id="rId3"/>
    <p:sldId id="296" r:id="rId4"/>
    <p:sldId id="297" r:id="rId5"/>
    <p:sldId id="298" r:id="rId6"/>
    <p:sldId id="299" r:id="rId7"/>
    <p:sldId id="290" r:id="rId8"/>
    <p:sldId id="294" r:id="rId9"/>
    <p:sldId id="25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  <a:srgbClr val="65C0E9"/>
    <a:srgbClr val="71DCEB"/>
    <a:srgbClr val="00467A"/>
    <a:srgbClr val="005DA2"/>
    <a:srgbClr val="0C4B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66209" autoAdjust="0"/>
  </p:normalViewPr>
  <p:slideViewPr>
    <p:cSldViewPr>
      <p:cViewPr varScale="1">
        <p:scale>
          <a:sx n="50" d="100"/>
          <a:sy n="50" d="100"/>
        </p:scale>
        <p:origin x="-18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7D793-02EA-4D25-918F-72B188A2C60A}" type="datetimeFigureOut">
              <a:rPr lang="cs-CZ" smtClean="0"/>
              <a:t>12.10.2013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01E8B-40EF-4B6C-9B41-4B82206D0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4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zv9WvOBXuU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to je strategie?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řeckého „</a:t>
            </a:r>
            <a:r>
              <a:rPr lang="cs-CZ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strategos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– generál nebo „</a:t>
            </a:r>
            <a:r>
              <a:rPr lang="cs-CZ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stratos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– vojsko + „</a:t>
            </a:r>
            <a:r>
              <a:rPr lang="cs-CZ" sz="9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agein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– vést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Dlouhodobý plán činností zaměřený na dosažení cíle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Rozdíl mezi strategií a taktikou?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Strategie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určuje cíl koho a kdy dobít (město, které chceme zasáhnout) – vize sboru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Taktika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určuje způsob, jak nepřítele dobít (jak město zasáhnout) – závisí na prostředí města, našich možnostech – počet lidí, zdrojů, použití různých metod…. </a:t>
            </a:r>
            <a:endParaRPr lang="cs-CZ" sz="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9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konference v Německu - důvody proč dnes mnohé církve nic nebudují</a:t>
            </a:r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1"/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nemají čas</a:t>
            </a:r>
          </a:p>
          <a:p>
            <a:pPr lvl="1"/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nemají vizi (chybí jim strategie)</a:t>
            </a:r>
          </a:p>
          <a:p>
            <a:pPr lvl="1"/>
            <a:r>
              <a:rPr lang="cs-CZ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mají strach</a:t>
            </a:r>
          </a:p>
          <a:p>
            <a:endParaRPr lang="cs-CZ" sz="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98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Pavel měl jasný záměr zvěstovat evangelium – byl to systematický člověk – měl vizi ke zvěstování evangelia pohanům a plán k naplnění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Šel po hlavních městech po hlavní silnici do Říma – ty se stali základem pro celé okolí, zde ustanovoval starší sborů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Antiochie – pohanské město, třetí největší v římské říši po Římu a Alexandrii,  které se stalo hlavním střediskem pro vysílání misionářů – on sám byl s Barnabášem odtud vyslán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cs-CZ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Vedení</a:t>
            </a:r>
            <a:r>
              <a:rPr lang="cs-CZ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DS</a:t>
            </a:r>
            <a:endParaRPr lang="cs-CZ" sz="12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Pavel měl strategii, ale zároveň byl závislí na vedení Duchem svatým – při jeho druhé misijní cestě Bůh mění jeho strategické plány cesty a z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Troady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neplánovaně vydává směrem do Makedonie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Zase jde nejdříve do hlavního města provincie – Filipy – pak následují další hlavní města –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Tesalonika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Beroj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Athény,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Korint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Efez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důležité mít strategii, ale také hledat Bohem otevřené dveře a příležitosti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to celá oblast od Jeruzaléma, až do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Ilyrie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 Makedonií – v podstatě celá oblast malé Asie, po Makedonii a Řecko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830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Strategie pro naši oblast – klíčová města, města nad 10 000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Síla jednoho amerického generála George Patton za 2. Světové války byla rozhodnost a taktika využít okamžitě příležitost, která se naskytla pro napadení či oslabení nepřítele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Jeho výrok „dobrý plán provedený dnes je lepší než dokonalý plán provedený zítra“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 jedné bitvě  jeho kolega tuto rozhodnost neměl – nevyužil možnost dobití strategického kopce vůči slabé italské jednotce a místo toho čekal na něj – mezi tím je posílili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němci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Využijme otevřené dveře a příležitosti dané Bohem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34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Průzkum terénu – nutné přemýšlet nad stavem sboru, stanice, města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 potenciál tam už byl v lidech, ale neuměli ho využít – i v našich sborech, stanicích je potenciál a někdy je problém s využitím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V.17 – ukázal jim současný stav – plný potupy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Ukázal jim, jak to bude vypadat, když se pustí do díla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Vyučování o tom, že je nutné ukázat na současný špatný stav a ukázat nový lepší (často lidé nechtějí změnu, protože jsou raději spokojení s tím, co je)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zůstaneme v tom stavu fungování, tak další sbor budeme mít za 15 let, nadále se budeme trápit s pár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lidma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nebudeme mít žádný vliv na společnost, ďábel si z nás snaží udělat podrážky od bot (rozbíjí manželství, odvádí služebníky, lidi….) – pojďme se proti tomu postavit a začít budovat hradby, začít budovat zdravé nové sbory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93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38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správné stanovit strategii i taktiku šíření Božího království. Pokud nemáš žádnou strategii pro svoji stanici či sbor, tak nemáš ani cíl a místo, kde chceš pracovat.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Když budeme mít strategii i taktiku od Hospodina, tak satana překvapíme. </a:t>
            </a:r>
          </a:p>
          <a:p>
            <a:pPr lvl="0"/>
            <a:r>
              <a:rPr lang="cs-CZ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Video k invazi </a:t>
            </a:r>
            <a:r>
              <a:rPr lang="cs-CZ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Normandie - </a:t>
            </a:r>
            <a:r>
              <a:rPr lang="cs-CZ" dirty="0" smtClean="0">
                <a:hlinkClick r:id="rId3"/>
              </a:rPr>
              <a:t>http://www.youtube.com/watch?v=Azv9WvOBXuU</a:t>
            </a:r>
            <a:endParaRPr lang="cs-CZ" sz="12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01E8B-40EF-4B6C-9B41-4B82206D033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00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4D847C3-1AEC-45DE-9EBC-78D39C54640E}" type="datetimeFigureOut">
              <a:rPr lang="cs-CZ" smtClean="0"/>
              <a:pPr/>
              <a:t>12.10.2013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8EC9EF6-81A4-425C-9C40-1924FC5CE7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56" y="548680"/>
            <a:ext cx="6734315" cy="44813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20212890">
            <a:off x="-829024" y="-116222"/>
            <a:ext cx="9654201" cy="6373943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Pohled </a:t>
            </a:r>
            <a:b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/>
            </a:r>
            <a:br>
              <a:rPr lang="cs-C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            </a:t>
            </a:r>
            <a:b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</a:br>
            <a:r>
              <a:rPr lang="cs-C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za horizonty</a:t>
            </a:r>
            <a:endParaRPr lang="cs-CZ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63272" cy="882352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Strategie, aneb pohled za horizonty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Co je strategie?</a:t>
            </a:r>
          </a:p>
          <a:p>
            <a:pPr lvl="1"/>
            <a:r>
              <a:rPr lang="cs-CZ" dirty="0"/>
              <a:t>Dlouhodobý plán činností zaměřený na dosažení </a:t>
            </a:r>
            <a:r>
              <a:rPr lang="cs-CZ" dirty="0" smtClean="0"/>
              <a:t>cíle </a:t>
            </a:r>
            <a:endParaRPr lang="cs-CZ" dirty="0"/>
          </a:p>
          <a:p>
            <a:pPr lvl="1"/>
            <a:r>
              <a:rPr lang="cs-CZ" dirty="0"/>
              <a:t>Z řeckého „</a:t>
            </a:r>
            <a:r>
              <a:rPr lang="cs-CZ" dirty="0" err="1"/>
              <a:t>strategos</a:t>
            </a:r>
            <a:r>
              <a:rPr lang="cs-CZ" dirty="0"/>
              <a:t>“ – generál </a:t>
            </a:r>
            <a:r>
              <a:rPr lang="cs-CZ" dirty="0" smtClean="0"/>
              <a:t> - vedení</a:t>
            </a:r>
          </a:p>
          <a:p>
            <a:pPr marL="411480" lvl="1" indent="0">
              <a:buNone/>
            </a:pPr>
            <a:endParaRPr lang="cs-CZ" dirty="0" smtClean="0"/>
          </a:p>
          <a:p>
            <a:r>
              <a:rPr lang="cs-CZ" dirty="0" smtClean="0"/>
              <a:t> Rozdíl mezi strategií a taktikou?</a:t>
            </a:r>
          </a:p>
          <a:p>
            <a:pPr lvl="1"/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dirty="0" smtClean="0"/>
              <a:t>-  </a:t>
            </a:r>
            <a:r>
              <a:rPr lang="cs-CZ" dirty="0"/>
              <a:t>cíl koho a kdy dobít </a:t>
            </a:r>
            <a:r>
              <a:rPr lang="cs-CZ" dirty="0" smtClean="0"/>
              <a:t> – vize</a:t>
            </a:r>
          </a:p>
          <a:p>
            <a:pPr lvl="1"/>
            <a:r>
              <a:rPr lang="cs-CZ" b="1" dirty="0" smtClean="0"/>
              <a:t>Taktika</a:t>
            </a:r>
            <a:r>
              <a:rPr lang="cs-CZ" dirty="0" smtClean="0"/>
              <a:t>  -  </a:t>
            </a:r>
            <a:r>
              <a:rPr lang="cs-CZ" dirty="0"/>
              <a:t>způsob, jak nepřítele dobít </a:t>
            </a:r>
            <a:r>
              <a:rPr lang="cs-CZ" dirty="0" smtClean="0"/>
              <a:t> -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70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Má Bůh strategické myšlení?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stvoření </a:t>
            </a:r>
          </a:p>
          <a:p>
            <a:r>
              <a:rPr lang="cs-CZ" dirty="0" smtClean="0"/>
              <a:t> spasení člověka</a:t>
            </a:r>
          </a:p>
          <a:p>
            <a:r>
              <a:rPr lang="cs-CZ" smtClean="0"/>
              <a:t> služba </a:t>
            </a:r>
            <a:r>
              <a:rPr lang="cs-CZ" dirty="0" smtClean="0"/>
              <a:t>Pána Ježíše</a:t>
            </a:r>
          </a:p>
          <a:p>
            <a:r>
              <a:rPr lang="cs-CZ" dirty="0"/>
              <a:t> </a:t>
            </a:r>
            <a:r>
              <a:rPr lang="cs-CZ" dirty="0" smtClean="0"/>
              <a:t>celá historie</a:t>
            </a:r>
          </a:p>
          <a:p>
            <a:r>
              <a:rPr lang="cs-CZ" dirty="0" smtClean="0"/>
              <a:t> vznik církve v době Římské říše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jsme stvoření k Božímu obrazu – máme mít podobné myšlení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46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effectLst/>
              </a:rPr>
              <a:t>Pavlova </a:t>
            </a:r>
            <a:r>
              <a:rPr lang="cs-CZ" b="1" dirty="0" smtClean="0">
                <a:effectLst/>
              </a:rPr>
              <a:t>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cílem bylo zvěstování evangelia pohanům v tehdejším světe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Skutky 14,21 - 27 - strategicky šel do hlavních měst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 Skutky 16, 6 – 12 </a:t>
            </a:r>
            <a:r>
              <a:rPr lang="cs-CZ" dirty="0" smtClean="0"/>
              <a:t>- hledal Boží vedení – cesta do Makedonie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Řím 15,18-19 – cíl splnil a naplnil oblast evangeliem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2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Naplňme naši oblast evangeliem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Využijme otevřené dveře a příležitosti dané </a:t>
            </a:r>
            <a:r>
              <a:rPr lang="cs-CZ" dirty="0" smtClean="0"/>
              <a:t>Bohem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Strategie, správná taktika a závislost na Bohu – </a:t>
            </a:r>
            <a:r>
              <a:rPr lang="cs-CZ" dirty="0" smtClean="0"/>
              <a:t>atributy potřebné  k naplnění </a:t>
            </a:r>
            <a:r>
              <a:rPr lang="cs-CZ" dirty="0"/>
              <a:t>Jižní Moravy evangeliem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78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Nehemjášovo</a:t>
            </a:r>
            <a:r>
              <a:rPr lang="cs-CZ" dirty="0" smtClean="0"/>
              <a:t> vůdcovství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Nehemjáš</a:t>
            </a:r>
            <a:r>
              <a:rPr lang="cs-CZ" dirty="0" smtClean="0"/>
              <a:t> 2,11 – 18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potenciál na vybudování hradeb už měli</a:t>
            </a:r>
          </a:p>
          <a:p>
            <a:endParaRPr lang="cs-CZ" dirty="0" smtClean="0"/>
          </a:p>
          <a:p>
            <a:r>
              <a:rPr lang="cs-CZ" dirty="0" smtClean="0"/>
              <a:t>Chybělo jim:</a:t>
            </a:r>
          </a:p>
          <a:p>
            <a:pPr lvl="1"/>
            <a:r>
              <a:rPr lang="cs-CZ" dirty="0" smtClean="0"/>
              <a:t>porozumění skutečnosti a možnosti změny</a:t>
            </a:r>
          </a:p>
          <a:p>
            <a:pPr lvl="1"/>
            <a:r>
              <a:rPr lang="cs-CZ" dirty="0" smtClean="0"/>
              <a:t>strategie, taktika … Boží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54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-18862" y="7014"/>
            <a:ext cx="9142920" cy="979560"/>
          </a:xfrm>
          <a:prstGeom prst="rect">
            <a:avLst/>
          </a:prstGeom>
          <a:gradFill>
            <a:gsLst>
              <a:gs pos="0">
                <a:srgbClr val="FF9135"/>
              </a:gs>
              <a:gs pos="50000">
                <a:srgbClr val="CC6D20"/>
              </a:gs>
              <a:gs pos="100000">
                <a:srgbClr val="FF9135"/>
              </a:gs>
            </a:gsLst>
            <a:lin ang="16200000"/>
          </a:gradFill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dirty="0" smtClean="0">
                <a:solidFill>
                  <a:srgbClr val="FFFFFF"/>
                </a:solidFill>
                <a:latin typeface="Arial"/>
              </a:rPr>
              <a:t>Pohled za horizonty</a:t>
            </a:r>
            <a:endParaRPr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4126" y="1124743"/>
            <a:ext cx="8819932" cy="3024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Zdravé stávající sbory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Zakládání </a:t>
            </a:r>
            <a:r>
              <a:rPr lang="cs-CZ" sz="3600" dirty="0"/>
              <a:t>nových sborů</a:t>
            </a:r>
          </a:p>
          <a:p>
            <a:pPr lvl="1">
              <a:buFont typeface="Wingdings" pitchFamily="2" charset="2"/>
              <a:buChar char="ü"/>
            </a:pPr>
            <a:r>
              <a:rPr lang="cs-CZ" sz="2800" dirty="0" smtClean="0"/>
              <a:t>   6 měst nad 10 </a:t>
            </a:r>
            <a:r>
              <a:rPr lang="cs-CZ" sz="2800" dirty="0"/>
              <a:t>000 obyvatel </a:t>
            </a:r>
            <a:r>
              <a:rPr lang="cs-CZ" sz="2800" dirty="0" smtClean="0"/>
              <a:t>(ve 3 se slouží)</a:t>
            </a:r>
            <a:endParaRPr lang="cs-CZ" sz="2800" dirty="0"/>
          </a:p>
          <a:p>
            <a:pPr lvl="1">
              <a:buFont typeface="Wingdings" pitchFamily="2" charset="2"/>
              <a:buChar char="ü"/>
            </a:pPr>
            <a:r>
              <a:rPr lang="cs-CZ" sz="2800" dirty="0" smtClean="0"/>
              <a:t>   26 měst nad 4 </a:t>
            </a:r>
            <a:r>
              <a:rPr lang="cs-CZ" sz="2800" dirty="0"/>
              <a:t>000 </a:t>
            </a:r>
            <a:r>
              <a:rPr lang="cs-CZ" sz="2800" dirty="0" smtClean="0"/>
              <a:t>obyvatel </a:t>
            </a:r>
            <a:r>
              <a:rPr lang="cs-CZ" sz="2800" dirty="0"/>
              <a:t>(</a:t>
            </a:r>
            <a:r>
              <a:rPr lang="cs-CZ" sz="2800" dirty="0" smtClean="0"/>
              <a:t>v 8 se </a:t>
            </a:r>
            <a:r>
              <a:rPr lang="cs-CZ" sz="2800" dirty="0"/>
              <a:t>slouží)</a:t>
            </a:r>
          </a:p>
          <a:p>
            <a:pPr lvl="1">
              <a:buFont typeface="Wingdings" pitchFamily="2" charset="2"/>
              <a:buChar char="ü"/>
            </a:pPr>
            <a:r>
              <a:rPr lang="cs-CZ" sz="2800" dirty="0" smtClean="0"/>
              <a:t>   hledání </a:t>
            </a:r>
            <a:r>
              <a:rPr lang="cs-CZ" sz="2800" dirty="0"/>
              <a:t>Boží </a:t>
            </a:r>
            <a:r>
              <a:rPr lang="cs-CZ" sz="2800" dirty="0" smtClean="0"/>
              <a:t>vůle </a:t>
            </a:r>
            <a:r>
              <a:rPr lang="cs-CZ" sz="2800" dirty="0"/>
              <a:t>– kde Bůh </a:t>
            </a:r>
            <a:r>
              <a:rPr lang="cs-CZ" sz="2800" dirty="0" smtClean="0"/>
              <a:t>otevírá </a:t>
            </a:r>
            <a:r>
              <a:rPr lang="cs-CZ" sz="2800" dirty="0"/>
              <a:t>dveře</a:t>
            </a:r>
          </a:p>
          <a:p>
            <a:pPr lvl="1">
              <a:buFont typeface="Wingdings" pitchFamily="2" charset="2"/>
              <a:buChar char="ü"/>
            </a:pPr>
            <a:r>
              <a:rPr lang="cs-CZ" sz="2800" dirty="0" smtClean="0"/>
              <a:t>   potřeba nových služebníků</a:t>
            </a: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26" y="4002339"/>
            <a:ext cx="3111996" cy="2821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Obdélník 2"/>
          <p:cNvSpPr/>
          <p:nvPr/>
        </p:nvSpPr>
        <p:spPr>
          <a:xfrm rot="20697944">
            <a:off x="307168" y="4529303"/>
            <a:ext cx="5458924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Změňme</a:t>
            </a:r>
            <a:r>
              <a:rPr lang="cs-CZ" sz="28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Jižní Moravu </a:t>
            </a:r>
          </a:p>
          <a:p>
            <a:pPr algn="ctr"/>
            <a:r>
              <a:rPr lang="cs-CZ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a </a:t>
            </a:r>
          </a:p>
          <a:p>
            <a:pPr algn="ctr"/>
            <a:r>
              <a:rPr lang="cs-CZ" sz="4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Vysočinu!</a:t>
            </a:r>
          </a:p>
        </p:txBody>
      </p:sp>
    </p:spTree>
    <p:extLst>
      <p:ext uri="{BB962C8B-B14F-4D97-AF65-F5344CB8AC3E}">
        <p14:creationId xmlns:p14="http://schemas.microsoft.com/office/powerpoint/2010/main" val="242922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Kde pracujeme či budeme?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967366"/>
              </p:ext>
            </p:extLst>
          </p:nvPr>
        </p:nvGraphicFramePr>
        <p:xfrm>
          <a:off x="251520" y="1340768"/>
          <a:ext cx="3096344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488"/>
                <a:gridCol w="2474856"/>
              </a:tblGrid>
              <a:tr h="3857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Města nad 10 000 obyvatel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Blansko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Boskovice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Brno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Břeclav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Hodonín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Kuřim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Kyjov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Veselí nad Moravou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Znojmo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Vyškov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Velké Meziříčí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Jihlava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575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Třebíč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16429"/>
              </p:ext>
            </p:extLst>
          </p:nvPr>
        </p:nvGraphicFramePr>
        <p:xfrm>
          <a:off x="3419872" y="1340774"/>
          <a:ext cx="2664296" cy="536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291"/>
                <a:gridCol w="2181005"/>
              </a:tblGrid>
              <a:tr h="38309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Města </a:t>
                      </a:r>
                      <a:r>
                        <a:rPr lang="pl-PL" sz="1800" u="none" strike="noStrike" dirty="0" smtClean="0">
                          <a:effectLst/>
                        </a:rPr>
                        <a:t>nad </a:t>
                      </a:r>
                      <a:r>
                        <a:rPr lang="pl-PL" sz="1800" u="none" strike="noStrike" dirty="0">
                          <a:effectLst/>
                        </a:rPr>
                        <a:t>4 000 </a:t>
                      </a:r>
                      <a:r>
                        <a:rPr lang="pl-PL" sz="1800" u="none" strike="noStrike" dirty="0" smtClean="0">
                          <a:effectLst/>
                        </a:rPr>
                        <a:t>obyvatel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Adamov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Bučovice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Bzenec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Dubňany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Hustopeče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Ivančice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Letovice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Modřice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Moravský Krumlov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Oslavany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Pohořelice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Ratíškovice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3092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Rosice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01595"/>
              </p:ext>
            </p:extLst>
          </p:nvPr>
        </p:nvGraphicFramePr>
        <p:xfrm>
          <a:off x="6156176" y="1340769"/>
          <a:ext cx="2808312" cy="5412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415"/>
                <a:gridCol w="2298897"/>
              </a:tblGrid>
              <a:tr h="34674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Města </a:t>
                      </a:r>
                      <a:r>
                        <a:rPr lang="pl-PL" sz="1800" u="none" strike="noStrike" dirty="0" smtClean="0">
                          <a:effectLst/>
                        </a:rPr>
                        <a:t>nad </a:t>
                      </a:r>
                      <a:r>
                        <a:rPr lang="pl-PL" sz="1800" u="none" strike="noStrike" dirty="0">
                          <a:effectLst/>
                        </a:rPr>
                        <a:t>4 000 </a:t>
                      </a:r>
                      <a:r>
                        <a:rPr lang="pl-PL" sz="1800" u="none" strike="noStrike" dirty="0" smtClean="0">
                          <a:effectLst/>
                        </a:rPr>
                        <a:t>obyvatel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Rousínov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Slavkov u Brna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Strážnice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Šlapanice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Tišnov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Vracov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Mikulov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Moravské Budějovice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Náměšť nad Oslavou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Velká Bíteš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546223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Jaroměřice nad Rokytnou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 smtClean="0">
                          <a:effectLst/>
                        </a:rPr>
                        <a:t>Třešť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Telč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46741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Dačice 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81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Viki\Desktop\mapa.gif.jpg"/>
          <p:cNvPicPr>
            <a:picLocks noChangeAspect="1" noChangeArrowheads="1"/>
          </p:cNvPicPr>
          <p:nvPr/>
        </p:nvPicPr>
        <p:blipFill>
          <a:blip r:embed="rId3" cstate="print">
            <a:lum bright="2000" contras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675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3082" y="0"/>
            <a:ext cx="9137668" cy="6858000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8992" y="6003931"/>
            <a:ext cx="2710736" cy="8540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6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Břeclav</a:t>
            </a:r>
            <a:endParaRPr lang="cs-CZ" sz="6000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500430" y="2571744"/>
            <a:ext cx="2000264" cy="8540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Brno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3082" y="2721354"/>
            <a:ext cx="2357454" cy="8540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Jihlava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29221" y="5591833"/>
            <a:ext cx="307183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Hodonín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214942" y="2000240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Vyškov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590690" y="3857628"/>
            <a:ext cx="3626259" cy="12144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Hustopeče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950234" y="6000744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Znojmo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5474934" y="461110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Boskovice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17850" y="2000239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V.Meziříčí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2617" y="1560190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Blansko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39581" y="1186725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V.Bíteš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6750032" y="3282916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Bučovice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500562" y="3329733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Slavkov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6653423" y="1717675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Cambria Math" pitchFamily="18" charset="0"/>
                <a:ea typeface="Cambria Math" pitchFamily="18" charset="0"/>
              </a:rPr>
              <a:t>Ivanovice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6490040" y="4791102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Kyjov</a:t>
            </a:r>
            <a:endParaRPr kumimoji="0" lang="cs-CZ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2" name="Zástupný symbol pro obsah 2"/>
          <p:cNvSpPr txBox="1">
            <a:spLocks/>
          </p:cNvSpPr>
          <p:nvPr/>
        </p:nvSpPr>
        <p:spPr>
          <a:xfrm>
            <a:off x="1950366" y="698768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Tišnov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" name="Zástupný symbol pro obsah 2"/>
          <p:cNvSpPr txBox="1">
            <a:spLocks/>
          </p:cNvSpPr>
          <p:nvPr/>
        </p:nvSpPr>
        <p:spPr>
          <a:xfrm>
            <a:off x="2462218" y="2070172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 </a:t>
            </a: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Kuřim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5" name="Zástupný symbol pro obsah 2"/>
          <p:cNvSpPr txBox="1">
            <a:spLocks/>
          </p:cNvSpPr>
          <p:nvPr/>
        </p:nvSpPr>
        <p:spPr>
          <a:xfrm>
            <a:off x="179512" y="4464851"/>
            <a:ext cx="3863105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Mor.Budějovice</a:t>
            </a:r>
            <a:endParaRPr lang="cs-CZ" sz="4400" b="1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Cambria Math" pitchFamily="18" charset="0"/>
              <a:ea typeface="Cambria Math" pitchFamily="18" charset="0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1598626" y="3339214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Třebíč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7" name="Zástupný symbol pro obsah 2"/>
          <p:cNvSpPr txBox="1">
            <a:spLocks/>
          </p:cNvSpPr>
          <p:nvPr/>
        </p:nvSpPr>
        <p:spPr>
          <a:xfrm>
            <a:off x="3500430" y="5164798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Mikulov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Zástupný symbol pro obsah 2"/>
          <p:cNvSpPr txBox="1">
            <a:spLocks/>
          </p:cNvSpPr>
          <p:nvPr/>
        </p:nvSpPr>
        <p:spPr>
          <a:xfrm>
            <a:off x="2873724" y="3937033"/>
            <a:ext cx="290193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P</a:t>
            </a: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ohořelice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9" name="Zástupný symbol pro obsah 2"/>
          <p:cNvSpPr txBox="1">
            <a:spLocks/>
          </p:cNvSpPr>
          <p:nvPr/>
        </p:nvSpPr>
        <p:spPr>
          <a:xfrm>
            <a:off x="5200803" y="2713277"/>
            <a:ext cx="2550196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Rousínov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0" name="Zástupný symbol pro obsah 2"/>
          <p:cNvSpPr txBox="1">
            <a:spLocks/>
          </p:cNvSpPr>
          <p:nvPr/>
        </p:nvSpPr>
        <p:spPr>
          <a:xfrm>
            <a:off x="17850" y="5292518"/>
            <a:ext cx="1986423" cy="854069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cs-CZ" sz="4400" b="1" noProof="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Cambria Math" pitchFamily="18" charset="0"/>
                <a:ea typeface="Cambria Math" pitchFamily="18" charset="0"/>
              </a:rPr>
              <a:t>Dačice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000"/>
                            </p:stCondLst>
                            <p:childTnLst>
                              <p:par>
                                <p:cTn id="8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2000"/>
                            </p:stCondLst>
                            <p:childTnLst>
                              <p:par>
                                <p:cTn id="9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4000"/>
                            </p:stCondLst>
                            <p:childTnLst>
                              <p:par>
                                <p:cTn id="9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2503</TotalTime>
  <Words>438</Words>
  <Application>Microsoft Office PowerPoint</Application>
  <PresentationFormat>Předvádění na obrazovce (4:3)</PresentationFormat>
  <Paragraphs>196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Lití písma</vt:lpstr>
      <vt:lpstr>     Pohled                    za horizonty</vt:lpstr>
      <vt:lpstr>Strategie, aneb pohled za horizonty</vt:lpstr>
      <vt:lpstr>Má Bůh strategické myšlení?</vt:lpstr>
      <vt:lpstr>Pavlova strategie</vt:lpstr>
      <vt:lpstr>Naplňme naši oblast evangeliem</vt:lpstr>
      <vt:lpstr>Nehemjášovo vůdcovství</vt:lpstr>
      <vt:lpstr>Prezentace aplikace PowerPoint</vt:lpstr>
      <vt:lpstr>Kde pracujeme či budeme?</vt:lpstr>
      <vt:lpstr>Prezentace aplikace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Viki</dc:creator>
  <cp:lastModifiedBy>Viki</cp:lastModifiedBy>
  <cp:revision>265</cp:revision>
  <dcterms:created xsi:type="dcterms:W3CDTF">2009-03-06T17:42:21Z</dcterms:created>
  <dcterms:modified xsi:type="dcterms:W3CDTF">2013-10-12T08:56:29Z</dcterms:modified>
</cp:coreProperties>
</file>